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0"/>
  </p:normalViewPr>
  <p:slideViewPr>
    <p:cSldViewPr snapToGrid="0" snapToObjects="1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hyperlink" Target="https://create.kahoot.it/details/691f1bef-e5cb-49c0-813d-0436293b318b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create.kahoot.it/details/691f1bef-e5cb-49c0-813d-0436293b318b" TargetMode="External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9BB9B-ABDB-4E72-8EE4-61B2C5F4824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89370E7-6836-4B81-A7D8-84554BC267D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/>
            <a:t>Oefenvragen voor de toets</a:t>
          </a:r>
          <a:endParaRPr lang="en-US"/>
        </a:p>
      </dgm:t>
    </dgm:pt>
    <dgm:pt modelId="{6B2CA831-6A47-4307-B40B-C57C798496E6}" type="parTrans" cxnId="{C87B2ED6-9733-4724-8432-660A35A88E79}">
      <dgm:prSet/>
      <dgm:spPr/>
      <dgm:t>
        <a:bodyPr/>
        <a:lstStyle/>
        <a:p>
          <a:endParaRPr lang="en-US"/>
        </a:p>
      </dgm:t>
    </dgm:pt>
    <dgm:pt modelId="{370D5286-4255-40E6-B591-0C7B744C3B64}" type="sibTrans" cxnId="{C87B2ED6-9733-4724-8432-660A35A88E79}">
      <dgm:prSet/>
      <dgm:spPr/>
      <dgm:t>
        <a:bodyPr/>
        <a:lstStyle/>
        <a:p>
          <a:endParaRPr lang="en-US"/>
        </a:p>
      </dgm:t>
    </dgm:pt>
    <dgm:pt modelId="{01AD770C-8CFD-4E09-8BE8-7C75C7DDA33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 dirty="0"/>
            <a:t>Wat moet je leren?</a:t>
          </a:r>
          <a:endParaRPr lang="en-US" dirty="0"/>
        </a:p>
      </dgm:t>
    </dgm:pt>
    <dgm:pt modelId="{C40774CB-8684-4A66-96C2-79EA34FC4021}" type="parTrans" cxnId="{A65A0DF7-AF8E-4655-A402-8227474FA81F}">
      <dgm:prSet/>
      <dgm:spPr/>
      <dgm:t>
        <a:bodyPr/>
        <a:lstStyle/>
        <a:p>
          <a:endParaRPr lang="en-US"/>
        </a:p>
      </dgm:t>
    </dgm:pt>
    <dgm:pt modelId="{DDA346C7-6802-4B16-931F-BB35F7C268C7}" type="sibTrans" cxnId="{A65A0DF7-AF8E-4655-A402-8227474FA81F}">
      <dgm:prSet/>
      <dgm:spPr/>
      <dgm:t>
        <a:bodyPr/>
        <a:lstStyle/>
        <a:p>
          <a:endParaRPr lang="en-US"/>
        </a:p>
      </dgm:t>
    </dgm:pt>
    <dgm:pt modelId="{C38FEA85-F1FB-0449-8E1C-F60DA09DCB6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 dirty="0">
              <a:hlinkClick xmlns:r="http://schemas.openxmlformats.org/officeDocument/2006/relationships" r:id="rId1"/>
            </a:rPr>
            <a:t>https://create.kahoot.it/details/691f1bef-e5cb-49c0-813d-0436293b318b</a:t>
          </a:r>
          <a:endParaRPr lang="nl-NL" dirty="0"/>
        </a:p>
        <a:p>
          <a:pPr>
            <a:lnSpc>
              <a:spcPct val="100000"/>
            </a:lnSpc>
            <a:defRPr cap="all"/>
          </a:pPr>
          <a:endParaRPr lang="nl-NL" dirty="0"/>
        </a:p>
        <a:p>
          <a:pPr>
            <a:lnSpc>
              <a:spcPct val="100000"/>
            </a:lnSpc>
            <a:defRPr cap="all"/>
          </a:pPr>
          <a:endParaRPr lang="en-US" dirty="0"/>
        </a:p>
      </dgm:t>
    </dgm:pt>
    <dgm:pt modelId="{9C418C34-14FB-9545-89FB-914E04EA3BCD}" type="parTrans" cxnId="{848E54FF-4119-634D-A8F2-C794FDF82D67}">
      <dgm:prSet/>
      <dgm:spPr/>
      <dgm:t>
        <a:bodyPr/>
        <a:lstStyle/>
        <a:p>
          <a:endParaRPr lang="nl-NL"/>
        </a:p>
      </dgm:t>
    </dgm:pt>
    <dgm:pt modelId="{B6AA938F-A808-9C45-B5A8-44C8ED7D57F2}" type="sibTrans" cxnId="{848E54FF-4119-634D-A8F2-C794FDF82D67}">
      <dgm:prSet/>
      <dgm:spPr/>
      <dgm:t>
        <a:bodyPr/>
        <a:lstStyle/>
        <a:p>
          <a:endParaRPr lang="nl-NL"/>
        </a:p>
      </dgm:t>
    </dgm:pt>
    <dgm:pt modelId="{28ACC961-36CE-43FA-9BCE-B7EABB8A01F3}" type="pres">
      <dgm:prSet presAssocID="{C889BB9B-ABDB-4E72-8EE4-61B2C5F4824D}" presName="root" presStyleCnt="0">
        <dgm:presLayoutVars>
          <dgm:dir/>
          <dgm:resizeHandles val="exact"/>
        </dgm:presLayoutVars>
      </dgm:prSet>
      <dgm:spPr/>
    </dgm:pt>
    <dgm:pt modelId="{CE9644F0-FB65-4A1C-9361-4DE8711C6E9E}" type="pres">
      <dgm:prSet presAssocID="{989370E7-6836-4B81-A7D8-84554BC267DB}" presName="compNode" presStyleCnt="0"/>
      <dgm:spPr/>
    </dgm:pt>
    <dgm:pt modelId="{FA4F24E8-57D1-461F-BACD-A80922087CFD}" type="pres">
      <dgm:prSet presAssocID="{989370E7-6836-4B81-A7D8-84554BC267D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6F40FF4-4CA4-4FF6-B7C8-9DE32824E3F4}" type="pres">
      <dgm:prSet presAssocID="{989370E7-6836-4B81-A7D8-84554BC267DB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dachte met effen opvulling"/>
        </a:ext>
      </dgm:extLst>
    </dgm:pt>
    <dgm:pt modelId="{125F6014-295E-4FDD-9253-508B39F9C2ED}" type="pres">
      <dgm:prSet presAssocID="{989370E7-6836-4B81-A7D8-84554BC267DB}" presName="spaceRect" presStyleCnt="0"/>
      <dgm:spPr/>
    </dgm:pt>
    <dgm:pt modelId="{3BE23CF0-AAA2-4D0A-A509-E4EBDF257C6F}" type="pres">
      <dgm:prSet presAssocID="{989370E7-6836-4B81-A7D8-84554BC267DB}" presName="textRect" presStyleLbl="revTx" presStyleIdx="0" presStyleCnt="3">
        <dgm:presLayoutVars>
          <dgm:chMax val="1"/>
          <dgm:chPref val="1"/>
        </dgm:presLayoutVars>
      </dgm:prSet>
      <dgm:spPr/>
    </dgm:pt>
    <dgm:pt modelId="{51711F11-23CE-4A08-AF0D-E17AC0CF1675}" type="pres">
      <dgm:prSet presAssocID="{370D5286-4255-40E6-B591-0C7B744C3B64}" presName="sibTrans" presStyleCnt="0"/>
      <dgm:spPr/>
    </dgm:pt>
    <dgm:pt modelId="{6D6FAE47-E720-4E43-A20C-E87C6462F690}" type="pres">
      <dgm:prSet presAssocID="{01AD770C-8CFD-4E09-8BE8-7C75C7DDA331}" presName="compNode" presStyleCnt="0"/>
      <dgm:spPr/>
    </dgm:pt>
    <dgm:pt modelId="{A138EE19-8FE0-468E-B2C0-56BB9BBC12C4}" type="pres">
      <dgm:prSet presAssocID="{01AD770C-8CFD-4E09-8BE8-7C75C7DDA33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B7F48A5-44A1-4CD9-9CBE-CAE33D73A02E}" type="pres">
      <dgm:prSet presAssocID="{01AD770C-8CFD-4E09-8BE8-7C75C7DDA331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lokaal"/>
        </a:ext>
      </dgm:extLst>
    </dgm:pt>
    <dgm:pt modelId="{81DF54F4-83DA-4579-BE7B-B3B532823AD2}" type="pres">
      <dgm:prSet presAssocID="{01AD770C-8CFD-4E09-8BE8-7C75C7DDA331}" presName="spaceRect" presStyleCnt="0"/>
      <dgm:spPr/>
    </dgm:pt>
    <dgm:pt modelId="{2B295EA4-C362-4BE6-B26F-38DCA509C924}" type="pres">
      <dgm:prSet presAssocID="{01AD770C-8CFD-4E09-8BE8-7C75C7DDA331}" presName="textRect" presStyleLbl="revTx" presStyleIdx="1" presStyleCnt="3">
        <dgm:presLayoutVars>
          <dgm:chMax val="1"/>
          <dgm:chPref val="1"/>
        </dgm:presLayoutVars>
      </dgm:prSet>
      <dgm:spPr/>
    </dgm:pt>
    <dgm:pt modelId="{4EA433CD-FB8B-484E-A688-179562F0E815}" type="pres">
      <dgm:prSet presAssocID="{DDA346C7-6802-4B16-931F-BB35F7C268C7}" presName="sibTrans" presStyleCnt="0"/>
      <dgm:spPr/>
    </dgm:pt>
    <dgm:pt modelId="{4B057703-52FB-3D44-B076-50F1EDB79728}" type="pres">
      <dgm:prSet presAssocID="{C38FEA85-F1FB-0449-8E1C-F60DA09DCB6A}" presName="compNode" presStyleCnt="0"/>
      <dgm:spPr/>
    </dgm:pt>
    <dgm:pt modelId="{20534743-D2C4-E845-BF17-0CBD4C90E00A}" type="pres">
      <dgm:prSet presAssocID="{C38FEA85-F1FB-0449-8E1C-F60DA09DCB6A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6C87034-A677-6248-8C2A-0C8102B27F81}" type="pres">
      <dgm:prSet presAssocID="{C38FEA85-F1FB-0449-8E1C-F60DA09DCB6A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met effen opvulling"/>
        </a:ext>
      </dgm:extLst>
    </dgm:pt>
    <dgm:pt modelId="{E024C1B6-24BA-BB4C-88B2-03532E4EA265}" type="pres">
      <dgm:prSet presAssocID="{C38FEA85-F1FB-0449-8E1C-F60DA09DCB6A}" presName="spaceRect" presStyleCnt="0"/>
      <dgm:spPr/>
    </dgm:pt>
    <dgm:pt modelId="{9A9E9023-44EB-3B48-B8C8-7A9EA0EABFEE}" type="pres">
      <dgm:prSet presAssocID="{C38FEA85-F1FB-0449-8E1C-F60DA09DCB6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EC79D60-AAD0-45C1-A34E-842F9AFB5F40}" type="presOf" srcId="{989370E7-6836-4B81-A7D8-84554BC267DB}" destId="{3BE23CF0-AAA2-4D0A-A509-E4EBDF257C6F}" srcOrd="0" destOrd="0" presId="urn:microsoft.com/office/officeart/2018/5/layout/IconLeafLabelList"/>
    <dgm:cxn modelId="{0ABCFD69-8642-414C-AC72-62776DD65AA2}" type="presOf" srcId="{01AD770C-8CFD-4E09-8BE8-7C75C7DDA331}" destId="{2B295EA4-C362-4BE6-B26F-38DCA509C924}" srcOrd="0" destOrd="0" presId="urn:microsoft.com/office/officeart/2018/5/layout/IconLeafLabelList"/>
    <dgm:cxn modelId="{5B47F574-720F-D041-BC2B-9793C6D56E39}" type="presOf" srcId="{C38FEA85-F1FB-0449-8E1C-F60DA09DCB6A}" destId="{9A9E9023-44EB-3B48-B8C8-7A9EA0EABFEE}" srcOrd="0" destOrd="0" presId="urn:microsoft.com/office/officeart/2018/5/layout/IconLeafLabelList"/>
    <dgm:cxn modelId="{C23268B1-93C2-44D2-954C-E8A2A3B7ED09}" type="presOf" srcId="{C889BB9B-ABDB-4E72-8EE4-61B2C5F4824D}" destId="{28ACC961-36CE-43FA-9BCE-B7EABB8A01F3}" srcOrd="0" destOrd="0" presId="urn:microsoft.com/office/officeart/2018/5/layout/IconLeafLabelList"/>
    <dgm:cxn modelId="{C87B2ED6-9733-4724-8432-660A35A88E79}" srcId="{C889BB9B-ABDB-4E72-8EE4-61B2C5F4824D}" destId="{989370E7-6836-4B81-A7D8-84554BC267DB}" srcOrd="0" destOrd="0" parTransId="{6B2CA831-6A47-4307-B40B-C57C798496E6}" sibTransId="{370D5286-4255-40E6-B591-0C7B744C3B64}"/>
    <dgm:cxn modelId="{A65A0DF7-AF8E-4655-A402-8227474FA81F}" srcId="{C889BB9B-ABDB-4E72-8EE4-61B2C5F4824D}" destId="{01AD770C-8CFD-4E09-8BE8-7C75C7DDA331}" srcOrd="1" destOrd="0" parTransId="{C40774CB-8684-4A66-96C2-79EA34FC4021}" sibTransId="{DDA346C7-6802-4B16-931F-BB35F7C268C7}"/>
    <dgm:cxn modelId="{848E54FF-4119-634D-A8F2-C794FDF82D67}" srcId="{C889BB9B-ABDB-4E72-8EE4-61B2C5F4824D}" destId="{C38FEA85-F1FB-0449-8E1C-F60DA09DCB6A}" srcOrd="2" destOrd="0" parTransId="{9C418C34-14FB-9545-89FB-914E04EA3BCD}" sibTransId="{B6AA938F-A808-9C45-B5A8-44C8ED7D57F2}"/>
    <dgm:cxn modelId="{95B08196-9F5C-4A3D-B3C4-13B7DFF0E8ED}" type="presParOf" srcId="{28ACC961-36CE-43FA-9BCE-B7EABB8A01F3}" destId="{CE9644F0-FB65-4A1C-9361-4DE8711C6E9E}" srcOrd="0" destOrd="0" presId="urn:microsoft.com/office/officeart/2018/5/layout/IconLeafLabelList"/>
    <dgm:cxn modelId="{BEDFEDE0-5D6F-4C80-89ED-75DA44FA6BF3}" type="presParOf" srcId="{CE9644F0-FB65-4A1C-9361-4DE8711C6E9E}" destId="{FA4F24E8-57D1-461F-BACD-A80922087CFD}" srcOrd="0" destOrd="0" presId="urn:microsoft.com/office/officeart/2018/5/layout/IconLeafLabelList"/>
    <dgm:cxn modelId="{76DB1D40-86D3-4906-8246-54B3F6DF8CA1}" type="presParOf" srcId="{CE9644F0-FB65-4A1C-9361-4DE8711C6E9E}" destId="{D6F40FF4-4CA4-4FF6-B7C8-9DE32824E3F4}" srcOrd="1" destOrd="0" presId="urn:microsoft.com/office/officeart/2018/5/layout/IconLeafLabelList"/>
    <dgm:cxn modelId="{DD2F1859-0766-4F6E-99CB-3341DF4DC6C4}" type="presParOf" srcId="{CE9644F0-FB65-4A1C-9361-4DE8711C6E9E}" destId="{125F6014-295E-4FDD-9253-508B39F9C2ED}" srcOrd="2" destOrd="0" presId="urn:microsoft.com/office/officeart/2018/5/layout/IconLeafLabelList"/>
    <dgm:cxn modelId="{0A162D9E-7A22-4CE2-B9B0-4079A8BC0EEF}" type="presParOf" srcId="{CE9644F0-FB65-4A1C-9361-4DE8711C6E9E}" destId="{3BE23CF0-AAA2-4D0A-A509-E4EBDF257C6F}" srcOrd="3" destOrd="0" presId="urn:microsoft.com/office/officeart/2018/5/layout/IconLeafLabelList"/>
    <dgm:cxn modelId="{675E85DE-8927-485C-836E-90A418FBC13E}" type="presParOf" srcId="{28ACC961-36CE-43FA-9BCE-B7EABB8A01F3}" destId="{51711F11-23CE-4A08-AF0D-E17AC0CF1675}" srcOrd="1" destOrd="0" presId="urn:microsoft.com/office/officeart/2018/5/layout/IconLeafLabelList"/>
    <dgm:cxn modelId="{59CFC228-664E-4741-BEC4-DABD5A35AC94}" type="presParOf" srcId="{28ACC961-36CE-43FA-9BCE-B7EABB8A01F3}" destId="{6D6FAE47-E720-4E43-A20C-E87C6462F690}" srcOrd="2" destOrd="0" presId="urn:microsoft.com/office/officeart/2018/5/layout/IconLeafLabelList"/>
    <dgm:cxn modelId="{E7A6C9F9-332C-458F-B3C6-8AF505D30D84}" type="presParOf" srcId="{6D6FAE47-E720-4E43-A20C-E87C6462F690}" destId="{A138EE19-8FE0-468E-B2C0-56BB9BBC12C4}" srcOrd="0" destOrd="0" presId="urn:microsoft.com/office/officeart/2018/5/layout/IconLeafLabelList"/>
    <dgm:cxn modelId="{BC8560CF-E517-4D20-BF6F-5BCFF558811E}" type="presParOf" srcId="{6D6FAE47-E720-4E43-A20C-E87C6462F690}" destId="{FB7F48A5-44A1-4CD9-9CBE-CAE33D73A02E}" srcOrd="1" destOrd="0" presId="urn:microsoft.com/office/officeart/2018/5/layout/IconLeafLabelList"/>
    <dgm:cxn modelId="{F432CD86-7A25-4DA9-B53B-40CE15B43F45}" type="presParOf" srcId="{6D6FAE47-E720-4E43-A20C-E87C6462F690}" destId="{81DF54F4-83DA-4579-BE7B-B3B532823AD2}" srcOrd="2" destOrd="0" presId="urn:microsoft.com/office/officeart/2018/5/layout/IconLeafLabelList"/>
    <dgm:cxn modelId="{04437921-0986-4BB6-93A6-953F8BD72339}" type="presParOf" srcId="{6D6FAE47-E720-4E43-A20C-E87C6462F690}" destId="{2B295EA4-C362-4BE6-B26F-38DCA509C924}" srcOrd="3" destOrd="0" presId="urn:microsoft.com/office/officeart/2018/5/layout/IconLeafLabelList"/>
    <dgm:cxn modelId="{050BC66B-9CCD-DC4E-A8E4-A01AD3CFAA18}" type="presParOf" srcId="{28ACC961-36CE-43FA-9BCE-B7EABB8A01F3}" destId="{4EA433CD-FB8B-484E-A688-179562F0E815}" srcOrd="3" destOrd="0" presId="urn:microsoft.com/office/officeart/2018/5/layout/IconLeafLabelList"/>
    <dgm:cxn modelId="{D957D602-D016-5343-B6E4-BF9ACE99B1F1}" type="presParOf" srcId="{28ACC961-36CE-43FA-9BCE-B7EABB8A01F3}" destId="{4B057703-52FB-3D44-B076-50F1EDB79728}" srcOrd="4" destOrd="0" presId="urn:microsoft.com/office/officeart/2018/5/layout/IconLeafLabelList"/>
    <dgm:cxn modelId="{397C36CA-DDBB-8C43-A99E-64C770173A5D}" type="presParOf" srcId="{4B057703-52FB-3D44-B076-50F1EDB79728}" destId="{20534743-D2C4-E845-BF17-0CBD4C90E00A}" srcOrd="0" destOrd="0" presId="urn:microsoft.com/office/officeart/2018/5/layout/IconLeafLabelList"/>
    <dgm:cxn modelId="{56DB6C81-2A50-004C-9C37-59CAD9761C81}" type="presParOf" srcId="{4B057703-52FB-3D44-B076-50F1EDB79728}" destId="{76C87034-A677-6248-8C2A-0C8102B27F81}" srcOrd="1" destOrd="0" presId="urn:microsoft.com/office/officeart/2018/5/layout/IconLeafLabelList"/>
    <dgm:cxn modelId="{0E665B18-1AAB-314B-BC69-F839EDB7E2C2}" type="presParOf" srcId="{4B057703-52FB-3D44-B076-50F1EDB79728}" destId="{E024C1B6-24BA-BB4C-88B2-03532E4EA265}" srcOrd="2" destOrd="0" presId="urn:microsoft.com/office/officeart/2018/5/layout/IconLeafLabelList"/>
    <dgm:cxn modelId="{6F868121-F385-DD42-ACD7-ED751B71F901}" type="presParOf" srcId="{4B057703-52FB-3D44-B076-50F1EDB79728}" destId="{9A9E9023-44EB-3B48-B8C8-7A9EA0EABFE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F24E8-57D1-461F-BACD-A80922087CFD}">
      <dsp:nvSpPr>
        <dsp:cNvPr id="0" name=""/>
        <dsp:cNvSpPr/>
      </dsp:nvSpPr>
      <dsp:spPr>
        <a:xfrm>
          <a:off x="679050" y="331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40FF4-4CA4-4FF6-B7C8-9DE32824E3F4}">
      <dsp:nvSpPr>
        <dsp:cNvPr id="0" name=""/>
        <dsp:cNvSpPr/>
      </dsp:nvSpPr>
      <dsp:spPr>
        <a:xfrm>
          <a:off x="1081237" y="73412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23CF0-AAA2-4D0A-A509-E4EBDF257C6F}">
      <dsp:nvSpPr>
        <dsp:cNvPr id="0" name=""/>
        <dsp:cNvSpPr/>
      </dsp:nvSpPr>
      <dsp:spPr>
        <a:xfrm>
          <a:off x="75768" y="2806938"/>
          <a:ext cx="3093750" cy="8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100" kern="1200"/>
            <a:t>Oefenvragen voor de toets</a:t>
          </a:r>
          <a:endParaRPr lang="en-US" sz="1100" kern="1200"/>
        </a:p>
      </dsp:txBody>
      <dsp:txXfrm>
        <a:off x="75768" y="2806938"/>
        <a:ext cx="3093750" cy="810000"/>
      </dsp:txXfrm>
    </dsp:sp>
    <dsp:sp modelId="{A138EE19-8FE0-468E-B2C0-56BB9BBC12C4}">
      <dsp:nvSpPr>
        <dsp:cNvPr id="0" name=""/>
        <dsp:cNvSpPr/>
      </dsp:nvSpPr>
      <dsp:spPr>
        <a:xfrm>
          <a:off x="4314206" y="331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F48A5-44A1-4CD9-9CBE-CAE33D73A02E}">
      <dsp:nvSpPr>
        <dsp:cNvPr id="0" name=""/>
        <dsp:cNvSpPr/>
      </dsp:nvSpPr>
      <dsp:spPr>
        <a:xfrm>
          <a:off x="4716393" y="734125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95EA4-C362-4BE6-B26F-38DCA509C924}">
      <dsp:nvSpPr>
        <dsp:cNvPr id="0" name=""/>
        <dsp:cNvSpPr/>
      </dsp:nvSpPr>
      <dsp:spPr>
        <a:xfrm>
          <a:off x="3710925" y="2806938"/>
          <a:ext cx="3093750" cy="8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100" kern="1200" dirty="0"/>
            <a:t>Wat moet je leren?</a:t>
          </a:r>
          <a:endParaRPr lang="en-US" sz="1100" kern="1200" dirty="0"/>
        </a:p>
      </dsp:txBody>
      <dsp:txXfrm>
        <a:off x="3710925" y="2806938"/>
        <a:ext cx="3093750" cy="810000"/>
      </dsp:txXfrm>
    </dsp:sp>
    <dsp:sp modelId="{20534743-D2C4-E845-BF17-0CBD4C90E00A}">
      <dsp:nvSpPr>
        <dsp:cNvPr id="0" name=""/>
        <dsp:cNvSpPr/>
      </dsp:nvSpPr>
      <dsp:spPr>
        <a:xfrm>
          <a:off x="7949362" y="331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87034-A677-6248-8C2A-0C8102B27F81}">
      <dsp:nvSpPr>
        <dsp:cNvPr id="0" name=""/>
        <dsp:cNvSpPr/>
      </dsp:nvSpPr>
      <dsp:spPr>
        <a:xfrm>
          <a:off x="8351550" y="734125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E9023-44EB-3B48-B8C8-7A9EA0EABFEE}">
      <dsp:nvSpPr>
        <dsp:cNvPr id="0" name=""/>
        <dsp:cNvSpPr/>
      </dsp:nvSpPr>
      <dsp:spPr>
        <a:xfrm>
          <a:off x="7346081" y="2806938"/>
          <a:ext cx="3093750" cy="8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100" kern="1200" dirty="0">
              <a:hlinkClick xmlns:r="http://schemas.openxmlformats.org/officeDocument/2006/relationships" r:id="rId7"/>
            </a:rPr>
            <a:t>https://create.kahoot.it/details/691f1bef-e5cb-49c0-813d-0436293b318b</a:t>
          </a:r>
          <a:endParaRPr lang="nl-NL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nl-NL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100" kern="1200" dirty="0"/>
        </a:p>
      </dsp:txBody>
      <dsp:txXfrm>
        <a:off x="7346081" y="2806938"/>
        <a:ext cx="3093750" cy="81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C517B-B6B2-C545-9F2A-CD304EDB297D}" type="datetimeFigureOut">
              <a:rPr lang="nl-NL" smtClean="0"/>
              <a:t>12-12-2021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6CD48-6907-EE4D-B51A-6B83DC52C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632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67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A7C72-C020-0145-ACE8-034A817E6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B42033-E8D2-CF4F-BD5A-CD1C6B1A2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8E9F48-040B-6C46-AFBB-0075A6C20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E63C-39BD-1C4B-887A-3335CEF097C9}" type="datetimeFigureOut">
              <a:rPr lang="nl-NL" smtClean="0"/>
              <a:t>12-12-2021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F744FA-719E-0147-99A4-587F4F8A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D31B2E-4617-BE4B-B731-88D83B1E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F356-D666-E54C-8503-573EBAB510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498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BE809-0A7E-E043-9D87-1F3CBCC60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7B2E659-8C8F-D047-9BBF-94E6DB0B9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888FA1-D54E-9744-BBE0-DC7A22416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E63C-39BD-1C4B-887A-3335CEF097C9}" type="datetimeFigureOut">
              <a:rPr lang="nl-NL" smtClean="0"/>
              <a:t>12-12-2021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81E313-EBD4-4147-B9F6-4EB9A34F1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FC97F2-29F5-1149-85DD-A677B44A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F356-D666-E54C-8503-573EBAB510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90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0E524E2-5B0F-CC42-AC96-182D6C604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7D66738-3187-4243-B27E-8324BFCF2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776462-1925-1C45-8617-B4D9EB68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E63C-39BD-1C4B-887A-3335CEF097C9}" type="datetimeFigureOut">
              <a:rPr lang="nl-NL" smtClean="0"/>
              <a:t>12-12-2021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DE647A-23E8-2941-92E3-F56EC83E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AAA419-F27B-6C43-ACED-486E2C04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F356-D666-E54C-8503-573EBAB510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98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57AAC-8670-BC48-974F-D65F457EE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9578B8-CC2A-7544-9923-627E77895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D67A0E-99CE-8D4A-8309-3AB39F49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E63C-39BD-1C4B-887A-3335CEF097C9}" type="datetimeFigureOut">
              <a:rPr lang="nl-NL" smtClean="0"/>
              <a:t>12-12-2021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1B426B-E567-B847-94E4-65A79359E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02AAAE-DBCA-9445-B062-FC7E09D35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F356-D666-E54C-8503-573EBAB510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99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B6E97-8A87-CE4E-99E8-102089A67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A8BB3F-AA16-9049-9F90-B7ED5D055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7AF504-94E1-BA49-BF65-A9790C6C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E63C-39BD-1C4B-887A-3335CEF097C9}" type="datetimeFigureOut">
              <a:rPr lang="nl-NL" smtClean="0"/>
              <a:t>12-12-2021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0BEECA-8198-484E-9B17-999AFC380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AAC230-3AEE-E44E-8DFF-080382D3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F356-D666-E54C-8503-573EBAB510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83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77ED7-55E2-BC4A-8166-D99E6783B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2EC75A-183E-AE40-8B4B-B70ABE3667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DF5E9E6-4ECA-014E-B0F5-C5B8B3A2E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04C508-6796-184D-9007-C0FD14B0F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E63C-39BD-1C4B-887A-3335CEF097C9}" type="datetimeFigureOut">
              <a:rPr lang="nl-NL" smtClean="0"/>
              <a:t>12-12-2021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ED0BEC-51DB-144D-8FCC-0D993B03F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91E2312-B884-0E42-9E5A-FB2C02C4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F356-D666-E54C-8503-573EBAB510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465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897D8-49F2-C044-9811-6741A6CB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0E9A0F-3C07-E544-939B-FA69040D3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BF3DED-51B2-BE41-90CC-DDE8EBBC1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FA23156-A90B-404E-B874-6095519EC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21B8CC3-21B1-2244-A291-2B6370AFD7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B3995EF-9048-E34B-B71D-79C4664A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E63C-39BD-1C4B-887A-3335CEF097C9}" type="datetimeFigureOut">
              <a:rPr lang="nl-NL" smtClean="0"/>
              <a:t>12-12-2021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36404E-1E75-5A47-9371-0888D0A3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B518101-B3CB-754D-9430-0EB82942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F356-D666-E54C-8503-573EBAB510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84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E016F-C22F-8249-BF00-9AF1BFA65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7DD00A2-1D58-1D46-875B-D8D34A7A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E63C-39BD-1C4B-887A-3335CEF097C9}" type="datetimeFigureOut">
              <a:rPr lang="nl-NL" smtClean="0"/>
              <a:t>12-12-2021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C50465A-84FE-3444-8BCF-78A90CFAC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1DB4A2E-E244-E148-8F45-C3323B12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F356-D666-E54C-8503-573EBAB510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693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63326D9-5139-384B-89B2-6DA598508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E63C-39BD-1C4B-887A-3335CEF097C9}" type="datetimeFigureOut">
              <a:rPr lang="nl-NL" smtClean="0"/>
              <a:t>12-12-2021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D1054B-A41E-BD43-B6AA-336731065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5D47AD3-E687-EA42-B6C0-F678DBDCE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F356-D666-E54C-8503-573EBAB510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56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C254E-40EF-B54D-A38E-D98CA5CFD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7E0B19-F92D-DF44-B52F-1165F36E6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D40EF17-B26E-F749-AB6A-63E7D7149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48F8DB5-223F-5049-A6FF-63E799E33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E63C-39BD-1C4B-887A-3335CEF097C9}" type="datetimeFigureOut">
              <a:rPr lang="nl-NL" smtClean="0"/>
              <a:t>12-12-2021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3869DE-7F24-5344-BB34-D6063ADB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DF636A-B28C-364C-8E83-B390A911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F356-D666-E54C-8503-573EBAB510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79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34538-61AD-C345-AA12-78D9F7EBA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5ED26C1-C944-5D40-AB97-FC2B21443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AFD3D21-21E2-5D4B-96E4-8ABA4F55C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DD07F3-D055-A542-A703-D34ED841C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E63C-39BD-1C4B-887A-3335CEF097C9}" type="datetimeFigureOut">
              <a:rPr lang="nl-NL" smtClean="0"/>
              <a:t>12-12-2021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8F4B7B-4C67-D64F-B8F1-139C5B70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87460A0-4B6F-0C45-B612-86A7B9254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F356-D666-E54C-8503-573EBAB510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81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AA0C2C1-3E31-C84F-B1E7-4463B899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64C1D7-7B7F-184B-BE4F-CA2D1C76D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13B1DA-95ED-F844-B07B-0A72559C6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6E63C-39BD-1C4B-887A-3335CEF097C9}" type="datetimeFigureOut">
              <a:rPr lang="nl-NL" smtClean="0"/>
              <a:t>12-12-2021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F9B45A-9DB3-AC41-A533-B2B14BF0D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30AEB1-4220-9648-B033-3EA777AC0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7F356-D666-E54C-8503-573EBAB510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09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nl-NL" dirty="0"/>
              <a:t>Gedrag hond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nl-NL" b="1"/>
              <a:t>13 december 2021</a:t>
            </a:r>
          </a:p>
        </p:txBody>
      </p:sp>
    </p:spTree>
    <p:extLst>
      <p:ext uri="{BB962C8B-B14F-4D97-AF65-F5344CB8AC3E}">
        <p14:creationId xmlns:p14="http://schemas.microsoft.com/office/powerpoint/2010/main" val="1958275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91C905-7F6C-C949-9910-F39C9E76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Angst en agressie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FD1D63-3064-B540-BBF0-CDCDBA3D8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nl-NL" sz="3000" dirty="0"/>
              <a:t>Bij een agressieve spanning, kan de hond met een lage houding </a:t>
            </a:r>
          </a:p>
          <a:p>
            <a:pPr marL="0" indent="0">
              <a:buNone/>
              <a:tabLst>
                <a:tab pos="261938" algn="l"/>
              </a:tabLst>
            </a:pPr>
            <a:r>
              <a:rPr lang="nl-NL" sz="3000" dirty="0"/>
              <a:t>	angstgedrag laten zien. </a:t>
            </a:r>
          </a:p>
          <a:p>
            <a:pPr marL="0" indent="0">
              <a:buNone/>
              <a:tabLst>
                <a:tab pos="261938" algn="l"/>
              </a:tabLst>
            </a:pPr>
            <a:endParaRPr lang="nl-NL" sz="3000" dirty="0"/>
          </a:p>
          <a:p>
            <a:r>
              <a:rPr lang="nl-NL" sz="3000" dirty="0"/>
              <a:t>Komt (vaker) voor bij niet gesocialiseerde honden.</a:t>
            </a:r>
          </a:p>
          <a:p>
            <a:pPr marL="0" indent="0">
              <a:buNone/>
              <a:tabLst>
                <a:tab pos="261938" algn="l"/>
              </a:tabLst>
            </a:pPr>
            <a:endParaRPr lang="nl-NL" sz="3000" dirty="0"/>
          </a:p>
          <a:p>
            <a:r>
              <a:rPr lang="nl-NL" sz="3000" dirty="0"/>
              <a:t>Zelfverzekerde agressie komt niet  vaak voor, meestal onzeker </a:t>
            </a:r>
          </a:p>
          <a:p>
            <a:pPr marL="0" indent="0">
              <a:buNone/>
              <a:tabLst>
                <a:tab pos="261938" algn="l"/>
              </a:tabLst>
            </a:pPr>
            <a:r>
              <a:rPr lang="nl-NL" sz="3000" dirty="0"/>
              <a:t>	agressie of angstagressie.</a:t>
            </a:r>
          </a:p>
          <a:p>
            <a:pPr marL="0" indent="0">
              <a:buNone/>
              <a:tabLst>
                <a:tab pos="261938" algn="l"/>
              </a:tabLst>
            </a:pPr>
            <a:endParaRPr lang="nl-NL" sz="3000" dirty="0"/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sz="3000" dirty="0"/>
              <a:t>Bij angstagressie laat de hond </a:t>
            </a:r>
          </a:p>
          <a:p>
            <a:pPr marL="261937" lvl="1" indent="0">
              <a:buNone/>
              <a:tabLst>
                <a:tab pos="711200" algn="l"/>
              </a:tabLst>
            </a:pPr>
            <a:r>
              <a:rPr lang="nl-NL" sz="3000" dirty="0"/>
              <a:t>	gedragselementen van zowel angst </a:t>
            </a:r>
          </a:p>
          <a:p>
            <a:pPr marL="261937" lvl="1" indent="0">
              <a:buNone/>
              <a:tabLst>
                <a:tab pos="711200" algn="l"/>
              </a:tabLst>
            </a:pPr>
            <a:r>
              <a:rPr lang="nl-NL" sz="3000" dirty="0"/>
              <a:t>	als agressie zien.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sz="3000" dirty="0"/>
              <a:t>Ambivalente houding</a:t>
            </a:r>
          </a:p>
          <a:p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2973762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671619-F84F-684F-896E-6F2E63CE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Kenmerken angst en agressie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CC234E-D227-CC4F-889F-58AE25DF2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42144" cy="4351338"/>
          </a:xfrm>
        </p:spPr>
        <p:txBody>
          <a:bodyPr>
            <a:normAutofit fontScale="70000" lnSpcReduction="20000"/>
          </a:bodyPr>
          <a:lstStyle/>
          <a:p>
            <a:r>
              <a:rPr lang="nl-NL" b="1" dirty="0"/>
              <a:t>Kenmerken van angst</a:t>
            </a:r>
          </a:p>
          <a:p>
            <a:endParaRPr lang="nl-NL" dirty="0"/>
          </a:p>
          <a:p>
            <a:pPr marL="449263" lvl="1" indent="-361950"/>
            <a:r>
              <a:rPr lang="nl-NL" dirty="0">
                <a:latin typeface="Avenir Book"/>
              </a:rPr>
              <a:t>Kop laag houden</a:t>
            </a:r>
          </a:p>
          <a:p>
            <a:pPr marL="449263" lvl="1" indent="-361950"/>
            <a:endParaRPr lang="nl-NL" dirty="0">
              <a:latin typeface="Avenir Book"/>
            </a:endParaRPr>
          </a:p>
          <a:p>
            <a:pPr marL="449263" lvl="1" indent="-361950"/>
            <a:r>
              <a:rPr lang="nl-NL" dirty="0">
                <a:latin typeface="Avenir Book"/>
              </a:rPr>
              <a:t>Grote ogen, met zichtbaar oogwit</a:t>
            </a:r>
          </a:p>
          <a:p>
            <a:pPr marL="449263" lvl="1" indent="-361950"/>
            <a:endParaRPr lang="nl-NL" dirty="0">
              <a:latin typeface="Avenir Book"/>
            </a:endParaRPr>
          </a:p>
          <a:p>
            <a:pPr marL="449263" lvl="1" indent="-361950"/>
            <a:r>
              <a:rPr lang="nl-NL" dirty="0">
                <a:latin typeface="Avenir Book"/>
              </a:rPr>
              <a:t>Aangespannen lippen</a:t>
            </a:r>
          </a:p>
          <a:p>
            <a:pPr marL="449263" lvl="1" indent="-361950"/>
            <a:endParaRPr lang="nl-NL" dirty="0">
              <a:latin typeface="Avenir Book"/>
            </a:endParaRPr>
          </a:p>
          <a:p>
            <a:pPr marL="449263" lvl="1" indent="-361950"/>
            <a:r>
              <a:rPr lang="nl-NL" dirty="0">
                <a:latin typeface="Avenir Book"/>
              </a:rPr>
              <a:t>In elkaar krimpen</a:t>
            </a:r>
          </a:p>
          <a:p>
            <a:pPr marL="449263" lvl="1" indent="-361950"/>
            <a:endParaRPr lang="nl-NL" dirty="0">
              <a:latin typeface="Avenir Book"/>
            </a:endParaRPr>
          </a:p>
          <a:p>
            <a:pPr marL="449263" lvl="1" indent="-361950"/>
            <a:r>
              <a:rPr lang="nl-NL" dirty="0">
                <a:latin typeface="Avenir Book"/>
              </a:rPr>
              <a:t>Bolle rug</a:t>
            </a:r>
          </a:p>
          <a:p>
            <a:pPr marL="449263" lvl="1" indent="-361950"/>
            <a:endParaRPr lang="nl-NL" dirty="0">
              <a:latin typeface="Avenir Book"/>
            </a:endParaRPr>
          </a:p>
          <a:p>
            <a:pPr marL="449263" lvl="1" indent="-361950"/>
            <a:r>
              <a:rPr lang="nl-NL" dirty="0">
                <a:latin typeface="Avenir Book"/>
              </a:rPr>
              <a:t>Zeer lage staart, tussen de poten</a:t>
            </a:r>
          </a:p>
          <a:p>
            <a:pPr marL="449263" lvl="1" indent="-361950"/>
            <a:endParaRPr lang="nl-NL" dirty="0">
              <a:latin typeface="Avenir Book"/>
            </a:endParaRPr>
          </a:p>
          <a:p>
            <a:pPr marL="449263" lvl="1" indent="-361950"/>
            <a:r>
              <a:rPr lang="nl-NL" dirty="0">
                <a:latin typeface="Avenir Book"/>
              </a:rPr>
              <a:t>Lichaam afwenden van dreiging</a:t>
            </a:r>
          </a:p>
          <a:p>
            <a:pPr marL="449263" lvl="1" indent="-361950"/>
            <a:endParaRPr lang="nl-NL" dirty="0">
              <a:latin typeface="Avenir Book"/>
            </a:endParaRPr>
          </a:p>
          <a:p>
            <a:pPr marL="449263" lvl="1" indent="-361950"/>
            <a:r>
              <a:rPr lang="nl-NL" dirty="0">
                <a:latin typeface="Avenir Book"/>
              </a:rPr>
              <a:t>Kwispel alleen met staartpuntje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CB7F741-8330-BF41-9BF7-96EA76DA3FF4}"/>
              </a:ext>
            </a:extLst>
          </p:cNvPr>
          <p:cNvSpPr txBox="1"/>
          <p:nvPr/>
        </p:nvSpPr>
        <p:spPr>
          <a:xfrm>
            <a:off x="6294475" y="2349795"/>
            <a:ext cx="41785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venir Book"/>
              </a:rPr>
              <a:t>Grommen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Avenir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venir Book"/>
              </a:rPr>
              <a:t>Fixeren met harde blik in 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Avenir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venir Book"/>
              </a:rPr>
              <a:t>De neus rimpelen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Avenir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venir Book"/>
              </a:rPr>
              <a:t>Tanden ontbloten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EB5AF8B-F1FB-F443-AF61-3086F9F0506D}"/>
              </a:ext>
            </a:extLst>
          </p:cNvPr>
          <p:cNvSpPr txBox="1"/>
          <p:nvPr/>
        </p:nvSpPr>
        <p:spPr>
          <a:xfrm>
            <a:off x="6294475" y="1788400"/>
            <a:ext cx="3912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Kenmerken van agressie </a:t>
            </a:r>
          </a:p>
        </p:txBody>
      </p:sp>
    </p:spTree>
    <p:extLst>
      <p:ext uri="{BB962C8B-B14F-4D97-AF65-F5344CB8AC3E}">
        <p14:creationId xmlns:p14="http://schemas.microsoft.com/office/powerpoint/2010/main" val="213574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94829B-D976-B14D-9C99-3D6361BE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5400"/>
              <a:t>Stress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344BDF-ABD0-1345-8F9C-8BB35598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200" dirty="0"/>
              <a:t>Stress ontstaat in een situatie die voor een dier onvoorspelbaar en oncontroleerbaar is.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Veel voorkomende stresssignalen: </a:t>
            </a:r>
          </a:p>
          <a:p>
            <a:r>
              <a:rPr lang="nl-NL" sz="2200" dirty="0"/>
              <a:t>Gapen, tongelen, bek aflikken, krabben, uitschudden, voorpoot heffen, trillen, hijgen, niezen, penis schachten, zweten, acuut haar loslaten en/of verschijnen van witte schilfers. </a:t>
            </a:r>
          </a:p>
          <a:p>
            <a:r>
              <a:rPr lang="nl-NL" sz="2200" dirty="0"/>
              <a:t>Gaat om context waarin het gedrag plaatsvindt. </a:t>
            </a:r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102452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6DCB8B-4C31-B149-8A2A-311FF0D25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 err="1"/>
              <a:t>Kahoot</a:t>
            </a:r>
            <a:r>
              <a:rPr lang="nl-NL" sz="5400" dirty="0"/>
              <a:t>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82A2BA5-A602-4636-B513-6264B61CEE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236954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1464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A12C8-B07A-FB47-A7FF-0CFBA320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5400" dirty="0"/>
              <a:t>LESDOELEN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6710F3-3260-364F-9D2C-3EEA186BD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nl-NL" sz="1900"/>
              <a:t>Je kunt door middel van een plaatje van de oren van de hond aangeven hoe de hond zich voelt?</a:t>
            </a:r>
          </a:p>
          <a:p>
            <a:endParaRPr lang="nl-NL" sz="1900"/>
          </a:p>
          <a:p>
            <a:r>
              <a:rPr lang="nl-NL" sz="1900"/>
              <a:t>Je kunt tenminste 4 eigenschappen opnoemen van de ogen van de hond</a:t>
            </a:r>
          </a:p>
          <a:p>
            <a:endParaRPr lang="nl-NL" sz="1900"/>
          </a:p>
          <a:p>
            <a:r>
              <a:rPr lang="nl-NL" sz="1900"/>
              <a:t>Je kunt uitleggen dat de hoogte en breedte van de staart van de hond onderlinge emoties laten zien </a:t>
            </a:r>
          </a:p>
          <a:p>
            <a:endParaRPr lang="nl-NL" sz="1900"/>
          </a:p>
          <a:p>
            <a:r>
              <a:rPr lang="nl-NL" sz="1900"/>
              <a:t>Je kunt uitleggen dat vacht ook onderdeel is van de communicatie en weet hiervan tenminste 3 voorbeelden</a:t>
            </a:r>
          </a:p>
          <a:p>
            <a:endParaRPr lang="nl-NL" sz="1900"/>
          </a:p>
          <a:p>
            <a:r>
              <a:rPr lang="nl-NL" sz="1900"/>
              <a:t>Je kunt tenminste 3 voorbeelden van gedragsverandering opnoemen van angst en agressie bij honden</a:t>
            </a:r>
          </a:p>
        </p:txBody>
      </p:sp>
    </p:spTree>
    <p:extLst>
      <p:ext uri="{BB962C8B-B14F-4D97-AF65-F5344CB8AC3E}">
        <p14:creationId xmlns:p14="http://schemas.microsoft.com/office/powerpoint/2010/main" val="1206192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B48BD8-5D3C-8C4B-90F8-FE9EA535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nl-NL" sz="5400">
                <a:solidFill>
                  <a:srgbClr val="FFFFFF"/>
                </a:solidFill>
              </a:rPr>
              <a:t>Evaluatie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D64FC9-FAFA-AB49-B61D-2CBD9A9D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nl-NL" sz="3600" dirty="0"/>
              <a:t>Laatste les</a:t>
            </a:r>
          </a:p>
          <a:p>
            <a:endParaRPr lang="nl-NL" sz="3600" dirty="0"/>
          </a:p>
          <a:p>
            <a:r>
              <a:rPr lang="nl-NL" sz="3600" dirty="0"/>
              <a:t>Volgende week toets</a:t>
            </a:r>
          </a:p>
          <a:p>
            <a:endParaRPr lang="nl-NL" sz="3600" dirty="0"/>
          </a:p>
          <a:p>
            <a:r>
              <a:rPr lang="nl-NL" sz="3600" dirty="0"/>
              <a:t>Wat moet je leren</a:t>
            </a:r>
          </a:p>
          <a:p>
            <a:endParaRPr lang="nl-NL" sz="3600" dirty="0"/>
          </a:p>
          <a:p>
            <a:r>
              <a:rPr lang="nl-NL" sz="3600" dirty="0"/>
              <a:t>Tips/tops op </a:t>
            </a:r>
            <a:r>
              <a:rPr lang="nl-NL" sz="3600" dirty="0" err="1"/>
              <a:t>sticky-notes</a:t>
            </a:r>
            <a:r>
              <a:rPr lang="nl-NL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610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228978-EF83-CF4E-9C0C-6132DE463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Planning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00C505-7586-CA4A-B9E2-E9388B7D7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sz="4000" dirty="0" err="1"/>
              <a:t>Padlet</a:t>
            </a:r>
            <a:endParaRPr lang="nl-NL" sz="4000" dirty="0"/>
          </a:p>
          <a:p>
            <a:r>
              <a:rPr lang="nl-NL" sz="4000" dirty="0"/>
              <a:t>Lesdoelen</a:t>
            </a:r>
          </a:p>
          <a:p>
            <a:r>
              <a:rPr lang="nl-NL" sz="4000" dirty="0"/>
              <a:t>Theorie</a:t>
            </a:r>
          </a:p>
          <a:p>
            <a:r>
              <a:rPr lang="nl-NL" sz="4000" dirty="0" err="1"/>
              <a:t>Kahoot</a:t>
            </a:r>
            <a:r>
              <a:rPr lang="nl-NL" sz="4000" dirty="0"/>
              <a:t>: alle lesstof</a:t>
            </a:r>
          </a:p>
          <a:p>
            <a:r>
              <a:rPr lang="nl-NL" sz="4000" dirty="0"/>
              <a:t>Evaluatie</a:t>
            </a:r>
          </a:p>
        </p:txBody>
      </p:sp>
    </p:spTree>
    <p:extLst>
      <p:ext uri="{BB962C8B-B14F-4D97-AF65-F5344CB8AC3E}">
        <p14:creationId xmlns:p14="http://schemas.microsoft.com/office/powerpoint/2010/main" val="157348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1D3D7F-A02C-2449-9D46-BAA5B2B2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PADLET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7992CA1-A7D1-7A4E-867F-C85DBD89F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0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A12C8-B07A-FB47-A7FF-0CFBA320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5400" dirty="0"/>
              <a:t>LESDOELEN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6710F3-3260-364F-9D2C-3EEA186BD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nl-NL" sz="1900"/>
              <a:t>Je kunt door middel van een plaatje van de oren van de hond aangeven hoe de hond zich voelt?</a:t>
            </a:r>
          </a:p>
          <a:p>
            <a:endParaRPr lang="nl-NL" sz="1900"/>
          </a:p>
          <a:p>
            <a:r>
              <a:rPr lang="nl-NL" sz="1900"/>
              <a:t>Je kunt tenminste 4 eigenschappen opnoemen van de ogen van de hond</a:t>
            </a:r>
          </a:p>
          <a:p>
            <a:endParaRPr lang="nl-NL" sz="1900"/>
          </a:p>
          <a:p>
            <a:r>
              <a:rPr lang="nl-NL" sz="1900"/>
              <a:t>Je kunt uitleggen dat de hoogte en breedte van de staart van de hond onderlinge emoties laten zien </a:t>
            </a:r>
          </a:p>
          <a:p>
            <a:endParaRPr lang="nl-NL" sz="1900"/>
          </a:p>
          <a:p>
            <a:r>
              <a:rPr lang="nl-NL" sz="1900"/>
              <a:t>Je kunt uitleggen dat vacht ook onderdeel is van de communicatie en weet hiervan tenminste 3 voorbeelden</a:t>
            </a:r>
          </a:p>
          <a:p>
            <a:endParaRPr lang="nl-NL" sz="1900"/>
          </a:p>
          <a:p>
            <a:r>
              <a:rPr lang="nl-NL" sz="1900"/>
              <a:t>Je kunt tenminste 3 voorbeelden van gedragsverandering opnoemen van angst en agressie bij honden</a:t>
            </a:r>
          </a:p>
        </p:txBody>
      </p:sp>
    </p:spTree>
    <p:extLst>
      <p:ext uri="{BB962C8B-B14F-4D97-AF65-F5344CB8AC3E}">
        <p14:creationId xmlns:p14="http://schemas.microsoft.com/office/powerpoint/2010/main" val="7447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EC7584-19ED-FB49-B842-2E444735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2311"/>
            <a:ext cx="5908087" cy="1481328"/>
          </a:xfrm>
        </p:spPr>
        <p:txBody>
          <a:bodyPr anchor="b">
            <a:normAutofit/>
          </a:bodyPr>
          <a:lstStyle/>
          <a:p>
            <a:r>
              <a:rPr lang="nl-NL" sz="5000" dirty="0"/>
              <a:t>Hond van top tot teen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58C951-E9B9-8940-9224-78DD8FD1C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777748"/>
          </a:xfrm>
        </p:spPr>
        <p:txBody>
          <a:bodyPr anchor="t">
            <a:normAutofit fontScale="92500"/>
          </a:bodyPr>
          <a:lstStyle/>
          <a:p>
            <a:r>
              <a:rPr lang="nl-NL" sz="2400" dirty="0"/>
              <a:t>De stand van de oren kan verschillen van helemaal naar voren of opzij gedraaid, tot ver naar achteren en plat in de nek. </a:t>
            </a:r>
          </a:p>
          <a:p>
            <a:pPr marL="0" indent="0">
              <a:buNone/>
            </a:pPr>
            <a:endParaRPr lang="nl-NL" sz="2000" dirty="0"/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Oren naar voren betekent interesse en/of zelfverzekerdheid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Oren naar achteren betekent onzekerheid of onderdanigheid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Oren naar opzij duidt op spelmotivatie</a:t>
            </a:r>
          </a:p>
          <a:p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7DB2414-6E72-684E-87C9-FFFD7D76E8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4" b="29831"/>
          <a:stretch/>
        </p:blipFill>
        <p:spPr>
          <a:xfrm>
            <a:off x="6099048" y="2257744"/>
            <a:ext cx="5458968" cy="234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0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FA4E13-31E2-BD45-AB4C-8D6DC09BC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nl-NL" sz="5400">
                <a:solidFill>
                  <a:srgbClr val="FFFFFF"/>
                </a:solidFill>
              </a:rPr>
              <a:t>Hond van top tot teen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229F56-AA3E-284B-B09B-2BDD25F64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nl-NL" sz="2200"/>
              <a:t>Ogen spelen een grote rol in de communicatie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sz="2200"/>
              <a:t>Bij schrikken, zijn de ogen wijd open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sz="2200"/>
              <a:t>Bij angst, zie je het wit van de ogen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sz="2200"/>
              <a:t>Bij terughoudendheid, kijkt de hond vanaf zijn ooghoeken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sz="2200"/>
              <a:t>Bij uitdaging tot spel, ook vanaf ooghoeken. Ontspannen houding van de rest van het lichaam maakt zijn bedoeling duidelijk.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sz="2200"/>
              <a:t>Bij fixeren (strak aankijken), eerste stap naar agressie. De hond kan dan uitvallen. </a:t>
            </a:r>
          </a:p>
          <a:p>
            <a:pPr lvl="2" indent="-431800">
              <a:buFont typeface="Wingdings" panose="05000000000000000000" pitchFamily="2" charset="2"/>
              <a:buChar char="ü"/>
            </a:pPr>
            <a:r>
              <a:rPr lang="nl-NL" sz="2200"/>
              <a:t>Gedragsketen is fixeren, jagen, prooi vangen, doden, opeten</a:t>
            </a:r>
          </a:p>
        </p:txBody>
      </p:sp>
    </p:spTree>
    <p:extLst>
      <p:ext uri="{BB962C8B-B14F-4D97-AF65-F5344CB8AC3E}">
        <p14:creationId xmlns:p14="http://schemas.microsoft.com/office/powerpoint/2010/main" val="387281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39E1E-D927-6F49-9F86-89790F744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Hond van top tot teen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6E049A-6196-4C47-8CA8-4DD489A93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De stand van de staart kan variëren van heel hoog tot heel laag en kan zelfs plat tegen de buik worden gedrukt.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Hoge staart past bij zelfverzekerde houding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Lage staart past bij een onzekere houding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Plat tegen de buik, tussen de poten, dan is de hond zeer angstig</a:t>
            </a:r>
          </a:p>
          <a:p>
            <a:pPr marL="261937" lvl="1" indent="0">
              <a:buNone/>
            </a:pPr>
            <a:endParaRPr lang="nl-NL" dirty="0"/>
          </a:p>
          <a:p>
            <a:r>
              <a:rPr lang="nl-NL" dirty="0"/>
              <a:t>Ras heeft ook invloed op de staartdracht.</a:t>
            </a:r>
          </a:p>
          <a:p>
            <a:pPr lvl="1" indent="-423863"/>
            <a:r>
              <a:rPr lang="nl-NL" dirty="0"/>
              <a:t>Het verschil tussen een neutrale en hoge krulstaart is moeilijk zichtbaar. Wel goed te zien aan de vorm van de anus. In plaats van rond, is deze dan ovaal. </a:t>
            </a:r>
          </a:p>
          <a:p>
            <a:pPr lvl="1" indent="-423863"/>
            <a:r>
              <a:rPr lang="nl-NL" dirty="0"/>
              <a:t>Windhonden hebben in een neutrale stand de staart al erg laag waardoor dit op onderdanigheid of onzekerheid lijkt.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13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8B9EF3-7F35-E547-8287-30DE22BE9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Hond van top tot teen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C626CA-5FAD-3F4F-BA17-9F09EB0D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Kwispelen geeft aan dat de hond opgewonden is.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Dit is niet hetzelfde als dat de hond blij is.</a:t>
            </a:r>
          </a:p>
          <a:p>
            <a:pPr marL="261937" lvl="1" indent="0">
              <a:buNone/>
            </a:pPr>
            <a:endParaRPr lang="nl-NL" dirty="0"/>
          </a:p>
          <a:p>
            <a:r>
              <a:rPr lang="nl-NL" dirty="0"/>
              <a:t>De hoogte van de staart en de breedte van de kwispel laten de onderliggende emotie zien.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Halfhoge staart, breed kwispelend bij begroeting laat zien dat de hond zelfverzekerd is en vriendelijke bedoelingen heeft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Kwispelt de hond met een lage staart en met kleine zwiepjes dan is de hond onzeker.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372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536099-DCBF-5944-81F3-62165643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Hond van top tot teen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DEE02F-BBC7-1E47-992B-6A00B31E8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Zelfs de vacht van de hond is onderdeel van de communicatie.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Bij opwinding staan de haren overeind. Dit noem je borstelen.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Kunnen haren in de nek, schouders of zelfs de hele rug.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Breedte van deze ‘borstel’ verschilt per hond.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Bij ruwharige honden is dit niet te zien.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01002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790</Words>
  <Application>Microsoft Macintosh PowerPoint</Application>
  <PresentationFormat>Breedbeeld</PresentationFormat>
  <Paragraphs>123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Avenir Book</vt:lpstr>
      <vt:lpstr>Calibri</vt:lpstr>
      <vt:lpstr>Calibri Light</vt:lpstr>
      <vt:lpstr>Wingdings</vt:lpstr>
      <vt:lpstr>Kantoorthema</vt:lpstr>
      <vt:lpstr>Gedrag hond</vt:lpstr>
      <vt:lpstr>Planning </vt:lpstr>
      <vt:lpstr>PADLET</vt:lpstr>
      <vt:lpstr>LESDOELEN</vt:lpstr>
      <vt:lpstr>Hond van top tot teen</vt:lpstr>
      <vt:lpstr>Hond van top tot teen </vt:lpstr>
      <vt:lpstr>Hond van top tot teen </vt:lpstr>
      <vt:lpstr>Hond van top tot teen </vt:lpstr>
      <vt:lpstr>Hond van top tot teen </vt:lpstr>
      <vt:lpstr>Angst en agressie </vt:lpstr>
      <vt:lpstr>Kenmerken angst en agressie </vt:lpstr>
      <vt:lpstr>Stress</vt:lpstr>
      <vt:lpstr>Kahoot </vt:lpstr>
      <vt:lpstr>LESDOELEN</vt:lpstr>
      <vt:lpstr>Evaluatie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Gedrag hond</dc:title>
  <dc:creator>Straten, Maxime van</dc:creator>
  <cp:lastModifiedBy>Straten, Maxime van</cp:lastModifiedBy>
  <cp:revision>2</cp:revision>
  <dcterms:created xsi:type="dcterms:W3CDTF">2021-12-12T18:18:55Z</dcterms:created>
  <dcterms:modified xsi:type="dcterms:W3CDTF">2021-12-12T20:05:04Z</dcterms:modified>
</cp:coreProperties>
</file>